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0691813" cy="7559675"/>
  <p:notesSz cx="10021888" cy="68881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2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E10A-EA94-4874-A256-3E4A4D7C6B88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7E8-7CA4-4E61-BBF9-986EB04869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729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E10A-EA94-4874-A256-3E4A4D7C6B88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7E8-7CA4-4E61-BBF9-986EB04869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56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E10A-EA94-4874-A256-3E4A4D7C6B88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7E8-7CA4-4E61-BBF9-986EB04869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14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E10A-EA94-4874-A256-3E4A4D7C6B88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7E8-7CA4-4E61-BBF9-986EB04869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41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E10A-EA94-4874-A256-3E4A4D7C6B88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7E8-7CA4-4E61-BBF9-986EB04869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57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E10A-EA94-4874-A256-3E4A4D7C6B88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7E8-7CA4-4E61-BBF9-986EB04869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429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E10A-EA94-4874-A256-3E4A4D7C6B88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7E8-7CA4-4E61-BBF9-986EB04869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887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E10A-EA94-4874-A256-3E4A4D7C6B88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7E8-7CA4-4E61-BBF9-986EB04869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40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E10A-EA94-4874-A256-3E4A4D7C6B88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7E8-7CA4-4E61-BBF9-986EB04869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90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E10A-EA94-4874-A256-3E4A4D7C6B88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7E8-7CA4-4E61-BBF9-986EB04869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61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E10A-EA94-4874-A256-3E4A4D7C6B88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7E8-7CA4-4E61-BBF9-986EB04869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90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FE10A-EA94-4874-A256-3E4A4D7C6B88}" type="datetimeFigureOut">
              <a:rPr lang="it-IT" smtClean="0"/>
              <a:t>19/04/2022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B47E8-7CA4-4E61-BBF9-986EB04869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33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64" y="1611853"/>
            <a:ext cx="4952096" cy="270714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052464" y="4608031"/>
            <a:ext cx="51515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La </a:t>
            </a:r>
            <a:r>
              <a:rPr lang="it-IT" dirty="0"/>
              <a:t>difesa del </a:t>
            </a:r>
            <a:r>
              <a:rPr lang="it-IT" dirty="0" smtClean="0"/>
              <a:t>creato, </a:t>
            </a:r>
            <a:r>
              <a:rPr lang="it-IT" dirty="0"/>
              <a:t>dell’ambiente in cui viviamo, come </a:t>
            </a:r>
            <a:r>
              <a:rPr lang="it-IT" dirty="0" smtClean="0"/>
              <a:t>spiega Papa Francesco, </a:t>
            </a:r>
            <a:r>
              <a:rPr lang="it-IT" dirty="0"/>
              <a:t>riguarda direttamente la nostra esperienza di cristiani, ovvero la nostra </a:t>
            </a:r>
            <a:r>
              <a:rPr lang="it-IT" dirty="0" smtClean="0"/>
              <a:t>fede</a:t>
            </a:r>
            <a:r>
              <a:rPr lang="it-IT" dirty="0"/>
              <a:t>. Non è un aspetto accessorio o secondario! Il Pontefice ricorda ciò che altri Papi hanno detto e scritto prima di </a:t>
            </a:r>
            <a:r>
              <a:rPr lang="it-IT" dirty="0" smtClean="0"/>
              <a:t>lui, citando, soprattutto, San </a:t>
            </a:r>
            <a:r>
              <a:rPr lang="it-IT" dirty="0"/>
              <a:t>Francesco d’Assisi, proclamato santo patrono dei cultori dell’ecologia da san Giovanni Paolo </a:t>
            </a:r>
            <a:r>
              <a:rPr lang="it-IT" dirty="0" smtClean="0"/>
              <a:t>II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pic>
        <p:nvPicPr>
          <p:cNvPr id="6" name="Picture 6" descr="I sentieri di Papa Giovanni Paolo II nella Val Comel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574" y="2965426"/>
            <a:ext cx="2500354" cy="373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1052464" y="399490"/>
            <a:ext cx="8996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stellar" panose="020A0402060406010301" pitchFamily="18" charset="0"/>
              </a:rPr>
              <a:t>La difesa del creato</a:t>
            </a:r>
            <a:endParaRPr lang="it-IT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6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55255" y="570221"/>
            <a:ext cx="23317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Ora vogliamo fare un passo indietro, a quando l’uomo </a:t>
            </a:r>
            <a:r>
              <a:rPr lang="it-IT" dirty="0" smtClean="0"/>
              <a:t>viveva </a:t>
            </a:r>
            <a:r>
              <a:rPr lang="it-IT" dirty="0"/>
              <a:t>più a stretto contatto con l’ambiente che lo circondava, e la sua sopravvivenza dipendeva esclusivamente da come egli avrebbe saputo trarre vantaggio dalle poche risorse messe a sua disposizione, per nutrirsi, coprirsi, proteggersi.</a:t>
            </a:r>
          </a:p>
          <a:p>
            <a:pPr algn="just"/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5" name="Picture 10" descr="Differenza tra bosco e fores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751" y="773421"/>
            <a:ext cx="6194657" cy="411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55255" y="5251351"/>
            <a:ext cx="9433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In </a:t>
            </a:r>
            <a:r>
              <a:rPr lang="it-IT" dirty="0"/>
              <a:t>questo mondo l’esistenza dell’uomo dipendeva in larghissima misura dagli alberi e dalle piante. </a:t>
            </a:r>
            <a:r>
              <a:rPr lang="it-IT" dirty="0" smtClean="0"/>
              <a:t>Alleati </a:t>
            </a:r>
            <a:r>
              <a:rPr lang="it-IT" dirty="0"/>
              <a:t>preziosi, gli alberi, amici fedeli, ma anche misteriosi, sentinelle silenziose e, forse, custodi di un sapere ancestrale. Così dovevano considerarli gli uomini dell’antichità, </a:t>
            </a:r>
            <a:r>
              <a:rPr lang="it-IT" dirty="0" smtClean="0"/>
              <a:t>perché, </a:t>
            </a:r>
            <a:r>
              <a:rPr lang="it-IT" dirty="0"/>
              <a:t>fin dagli albori del </a:t>
            </a:r>
            <a:r>
              <a:rPr lang="it-IT" dirty="0" smtClean="0"/>
              <a:t>tempo, </a:t>
            </a:r>
            <a:r>
              <a:rPr lang="it-IT" dirty="0"/>
              <a:t>agli alberi sono stati attribuiti grandi poteri e un ruolo di comunicazione tra i vari piani dell’esistenza. Infatti le loro radici affondavano nel terreno, i loro tronchi crescevano robusti e rigogliosi in </a:t>
            </a:r>
            <a:r>
              <a:rPr lang="it-IT" dirty="0" smtClean="0"/>
              <a:t>superficie </a:t>
            </a:r>
            <a:r>
              <a:rPr lang="it-IT" dirty="0"/>
              <a:t>e le loro cime svettavano verso il </a:t>
            </a:r>
            <a:r>
              <a:rPr lang="it-IT" dirty="0" smtClean="0"/>
              <a:t>cielo.</a:t>
            </a:r>
          </a:p>
          <a:p>
            <a:pPr algn="just"/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980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47880" y="832436"/>
            <a:ext cx="507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”</a:t>
            </a:r>
            <a:r>
              <a:rPr lang="it-IT" dirty="0" err="1"/>
              <a:t>Laudato</a:t>
            </a:r>
            <a:r>
              <a:rPr lang="it-IT" dirty="0"/>
              <a:t> </a:t>
            </a:r>
            <a:r>
              <a:rPr lang="it-IT" dirty="0" err="1"/>
              <a:t>si’</a:t>
            </a:r>
            <a:r>
              <a:rPr lang="it-IT" dirty="0"/>
              <a:t> mi’ Signore”, cantava San Francesco d’Assisi. </a:t>
            </a:r>
            <a:r>
              <a:rPr lang="it-IT" dirty="0" smtClean="0"/>
              <a:t>In questo </a:t>
            </a:r>
            <a:r>
              <a:rPr lang="it-IT" dirty="0"/>
              <a:t>bel cantico ci ricordava che la nostra casa comune è anche come una </a:t>
            </a:r>
            <a:r>
              <a:rPr lang="it-IT" dirty="0" smtClean="0"/>
              <a:t>sorella, </a:t>
            </a:r>
            <a:r>
              <a:rPr lang="it-IT" dirty="0"/>
              <a:t>con la quale condividiamo l’esistenza, e come una madre </a:t>
            </a:r>
            <a:r>
              <a:rPr lang="it-IT" dirty="0" smtClean="0"/>
              <a:t>bella, </a:t>
            </a:r>
            <a:r>
              <a:rPr lang="it-IT" dirty="0"/>
              <a:t>che ci accoglie tra le </a:t>
            </a:r>
            <a:r>
              <a:rPr lang="it-IT" dirty="0" smtClean="0"/>
              <a:t>braccia.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804610" y="3490632"/>
            <a:ext cx="46624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Papa Francesco parla di </a:t>
            </a:r>
            <a:r>
              <a:rPr lang="it-IT" b="1" i="1" dirty="0"/>
              <a:t>conversione ecologica</a:t>
            </a:r>
            <a:r>
              <a:rPr lang="it-IT" dirty="0"/>
              <a:t> e afferma la necessità di fare un percorso di cambiamento nel modo di considerare la relazione con la natura</a:t>
            </a:r>
            <a:r>
              <a:rPr lang="it-IT" dirty="0" smtClean="0"/>
              <a:t>. </a:t>
            </a:r>
            <a:r>
              <a:rPr lang="it-IT" dirty="0"/>
              <a:t>Il buon vivere è vivere in armonia con il creato.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46480" y="5767312"/>
            <a:ext cx="8420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Occorre </a:t>
            </a:r>
            <a:r>
              <a:rPr lang="it-IT" dirty="0" smtClean="0"/>
              <a:t>parlare soprattutto ai giovani della </a:t>
            </a:r>
            <a:r>
              <a:rPr lang="it-IT" dirty="0"/>
              <a:t>difesa dell’ambiente, della sua tutela, </a:t>
            </a:r>
            <a:r>
              <a:rPr lang="it-IT" dirty="0" smtClean="0"/>
              <a:t>di </a:t>
            </a:r>
            <a:r>
              <a:rPr lang="it-IT" dirty="0"/>
              <a:t>evitare inquinamenti </a:t>
            </a:r>
            <a:r>
              <a:rPr lang="it-IT" dirty="0" smtClean="0"/>
              <a:t>colpevoli</a:t>
            </a:r>
            <a:r>
              <a:rPr lang="it-IT" dirty="0"/>
              <a:t>,</a:t>
            </a:r>
            <a:r>
              <a:rPr lang="it-IT" dirty="0" smtClean="0"/>
              <a:t> </a:t>
            </a:r>
            <a:r>
              <a:rPr lang="it-IT" dirty="0"/>
              <a:t>della necessità di cambiare stili di vita e di consumo, di una sana e corretta relazione con il </a:t>
            </a:r>
            <a:r>
              <a:rPr lang="it-IT" dirty="0" smtClean="0"/>
              <a:t>creato, </a:t>
            </a:r>
            <a:r>
              <a:rPr lang="it-IT" dirty="0"/>
              <a:t>proprio sul modello di </a:t>
            </a:r>
            <a:r>
              <a:rPr lang="it-IT" dirty="0" smtClean="0"/>
              <a:t>San </a:t>
            </a:r>
            <a:r>
              <a:rPr lang="it-IT" dirty="0"/>
              <a:t>Francesco </a:t>
            </a:r>
            <a:r>
              <a:rPr lang="it-IT" dirty="0" smtClean="0"/>
              <a:t>d’Assisi.</a:t>
            </a:r>
            <a:endParaRPr lang="it-IT" dirty="0"/>
          </a:p>
        </p:txBody>
      </p:sp>
      <p:pic>
        <p:nvPicPr>
          <p:cNvPr id="5124" name="Picture 4" descr="Francesco: abbiamo bisogno di una conversione ecologica | San Francesco -  Rivista della Basilica di San Francesco di Assi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" y="2693608"/>
            <a:ext cx="3586480" cy="268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an Francesco e il prodigio in Spagna | San Francesco - Rivista della  Basilica di San Francesco di Assi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70" y="617846"/>
            <a:ext cx="3131635" cy="234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99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80440" y="4257040"/>
            <a:ext cx="4323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San Francesco nel Cantico delle Creature si rivolgeva agli elementi naturali che ci circondano definendoli fratelli e sorelle così ad arrivare ad una comunione con il creato tutto. Questo tema caro a Papa Francesco, riguarda i nostri tempi e comporta l’unione con le altre creature, intese anch’esse come esseri viventi da amare e rispettare.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577080" y="988060"/>
            <a:ext cx="4881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Giovanni Paolo </a:t>
            </a:r>
            <a:r>
              <a:rPr lang="it-IT" dirty="0" smtClean="0"/>
              <a:t>II </a:t>
            </a:r>
            <a:r>
              <a:rPr lang="it-IT" dirty="0"/>
              <a:t>aveva già parlato di conversione ecologica come cambiamento del </a:t>
            </a:r>
            <a:r>
              <a:rPr lang="it-IT" dirty="0" smtClean="0"/>
              <a:t>cuore. </a:t>
            </a:r>
            <a:r>
              <a:rPr lang="it-IT" dirty="0"/>
              <a:t>Se distruggiamo il creato, se usiamo violenza contro la </a:t>
            </a:r>
            <a:r>
              <a:rPr lang="it-IT" dirty="0" smtClean="0"/>
              <a:t>natura, </a:t>
            </a:r>
            <a:r>
              <a:rPr lang="it-IT" dirty="0"/>
              <a:t>significa </a:t>
            </a:r>
            <a:r>
              <a:rPr lang="it-IT" dirty="0" smtClean="0"/>
              <a:t>che bisogna </a:t>
            </a:r>
            <a:r>
              <a:rPr lang="it-IT" dirty="0"/>
              <a:t>ritrovare la presenza di Dio nel </a:t>
            </a:r>
            <a:r>
              <a:rPr lang="it-IT" dirty="0" smtClean="0"/>
              <a:t>creato.</a:t>
            </a:r>
            <a:endParaRPr lang="it-IT" dirty="0"/>
          </a:p>
        </p:txBody>
      </p:sp>
      <p:pic>
        <p:nvPicPr>
          <p:cNvPr id="4098" name="Picture 2" descr="Francesco, le creature e la 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15" y="2828262"/>
            <a:ext cx="3583305" cy="420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Wojtyla: Zani, amava la natura e il martedì 'fuga' dal Vaticano e andavamo  in montagna - Adnkronos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25" y="885772"/>
            <a:ext cx="3397744" cy="254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24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10260" y="5273317"/>
            <a:ext cx="4696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«Le cose sono unite da legami invisibili: non si può cogliere un fiore senza turbare una stella»  </a:t>
            </a:r>
            <a:r>
              <a:rPr lang="it-IT" i="1" dirty="0" smtClean="0"/>
              <a:t>(A. Einstein)</a:t>
            </a:r>
            <a:endParaRPr lang="it-IT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656580" y="1558448"/>
            <a:ext cx="467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Sono i giovani, che hanno tutto il futuro davanti a loro, a soffrire di più le conseguenze della crisi ecologica e della devastazione </a:t>
            </a:r>
            <a:r>
              <a:rPr lang="it-IT" dirty="0" smtClean="0"/>
              <a:t>dell’ambiente.</a:t>
            </a:r>
          </a:p>
          <a:p>
            <a:pPr algn="just"/>
            <a:r>
              <a:rPr lang="it-IT" dirty="0" smtClean="0"/>
              <a:t>Anche </a:t>
            </a:r>
            <a:r>
              <a:rPr lang="it-IT" dirty="0"/>
              <a:t>una persona può fare la differenza se la causa per cui è in lotta coglie nel sentimento </a:t>
            </a:r>
            <a:r>
              <a:rPr lang="it-IT" dirty="0" smtClean="0"/>
              <a:t>comune: </a:t>
            </a:r>
            <a:r>
              <a:rPr lang="it-IT" dirty="0"/>
              <a:t>il pianeta da </a:t>
            </a:r>
            <a:r>
              <a:rPr lang="it-IT" dirty="0" smtClean="0"/>
              <a:t>salvare, oggi, </a:t>
            </a:r>
            <a:r>
              <a:rPr lang="it-IT" dirty="0"/>
              <a:t>non </a:t>
            </a:r>
            <a:r>
              <a:rPr lang="it-IT" dirty="0" smtClean="0"/>
              <a:t>domani. Questo è quello che Greta </a:t>
            </a:r>
            <a:r>
              <a:rPr lang="it-IT" dirty="0" err="1" smtClean="0"/>
              <a:t>Thumberg</a:t>
            </a:r>
            <a:r>
              <a:rPr lang="it-IT" dirty="0" smtClean="0"/>
              <a:t> va </a:t>
            </a:r>
            <a:r>
              <a:rPr lang="it-IT" dirty="0"/>
              <a:t>letteralmente urlando ai potenti della terra</a:t>
            </a:r>
            <a:r>
              <a:rPr lang="it-IT" dirty="0"/>
              <a:t>. </a:t>
            </a:r>
          </a:p>
        </p:txBody>
      </p:sp>
      <p:pic>
        <p:nvPicPr>
          <p:cNvPr id="2050" name="Picture 2" descr="Ansa / Vatican 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6" y="1148397"/>
            <a:ext cx="4697227" cy="312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n è colpa di Einst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87" y="4348459"/>
            <a:ext cx="3070553" cy="273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973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</TotalTime>
  <Words>547</Words>
  <Application>Microsoft Office PowerPoint</Application>
  <PresentationFormat>Personalizzato</PresentationFormat>
  <Paragraphs>14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Castellar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Costanza Cavalieri</dc:creator>
  <cp:lastModifiedBy>Costanza Cavalieri</cp:lastModifiedBy>
  <cp:revision>33</cp:revision>
  <cp:lastPrinted>2022-04-05T18:39:23Z</cp:lastPrinted>
  <dcterms:created xsi:type="dcterms:W3CDTF">2017-09-18T15:57:24Z</dcterms:created>
  <dcterms:modified xsi:type="dcterms:W3CDTF">2022-04-19T20:02:34Z</dcterms:modified>
</cp:coreProperties>
</file>